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988552" y="0"/>
            <a:ext cx="3200400" cy="3086100"/>
          </a:xfrm>
          <a:prstGeom prst="rect">
            <a:avLst/>
          </a:prstGeom>
          <a:solidFill>
            <a:srgbClr val="161D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177272" y="3086100"/>
            <a:ext cx="2011680" cy="377190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ADCFC"/>
                </a:solidFill>
                <a:latin typeface="Calibri"/>
              </a:rPr>
              <a:t>CONFIDENTIAL INVESTOR 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280160"/>
            <a:ext cx="7315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 i="0">
                <a:solidFill>
                  <a:srgbClr val="FFFFFF"/>
                </a:solidFill>
                <a:latin typeface="Calibri"/>
              </a:rPr>
              <a:t>FairBid Inc.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37744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CADCFC"/>
                </a:solidFill>
                <a:latin typeface="Calibri"/>
              </a:rPr>
              <a:t>RWA Infrastructure  ·  Emergent Coalitions  ·  Proof of Intelligence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08960"/>
            <a:ext cx="7772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A0B8E8"/>
                </a:solidFill>
                <a:latin typeface="Calibri"/>
              </a:rPr>
              <a:t>DFA: Emergent Coalition Auction  ·  BDA: Secondary Market  ·  BPA: Price Discovery + PoI NFT
Three mechanisms. One platform. Built for Real World Asset markets.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4592" y="6217920"/>
            <a:ext cx="12024360" cy="64008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6327648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2026  ·  Seed Round  ·  fairbidlab.com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01168"/>
            <a:ext cx="114300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PREDICTION MARKETS × RWA — THE CONVERGENCE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078992"/>
            <a:ext cx="114300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1A2E"/>
                </a:solidFill>
                <a:latin typeface="Calibri"/>
              </a:rPr>
              <a:t>Real-World Asset (RWA) tokenization is the fastest-growing segment in crypto ($20B+ on-chain, 2024). FairBid Inc. builds the infrastructure layer for RWA markets: primary auctions (DFA), secondary trading (BDA), and decentralized price discovery (BPA).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1828800"/>
            <a:ext cx="5486400" cy="36576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20040" y="1828800"/>
            <a:ext cx="5486400" cy="64008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920240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4AC2F0"/>
                </a:solidFill>
                <a:latin typeface="Calibri"/>
              </a:rPr>
              <a:t>🔗  Shared Architecture: Tokenization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8716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RWA Token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31720" y="2487168"/>
            <a:ext cx="33375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"/>
              </a:rPr>
              <a:t>Conditional claim on a real asset
(property, bond, commodity)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47472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Prediction Token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31720" y="3474720"/>
            <a:ext cx="33375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"/>
              </a:rPr>
              <a:t>Conditional claim on an event
(election, price level, outcome)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462272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Common Logic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31720" y="4462272"/>
            <a:ext cx="33375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"/>
              </a:rPr>
              <a:t>Both are tokenized contingent claims.
Both require price discovery.
Both need trusted settlement.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80760" y="1828800"/>
            <a:ext cx="5760720" cy="3657600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080760" y="1828800"/>
            <a:ext cx="5760720" cy="64008"/>
          </a:xfrm>
          <a:prstGeom prst="rect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17920" y="19202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C518"/>
                </a:solidFill>
                <a:latin typeface="Calibri"/>
              </a:rPr>
              <a:t>📊  BPA as RWA Price Discovery Engine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2487168"/>
            <a:ext cx="5440680" cy="283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Most RWA assets have NO liquid secondary market.
Valuation is subjective, infrequent, and opaque.
BPA provides a decentralized, manipulation-resistant
mechanism to aggregate distributed beliefs about
an asset's fair value — without requiring a
continuous order book or deep liquidity pool.
Example: A prediction market on "Will commercial
real estate in NYC fall &gt;15% by Dec 2026?" gives
institutional holders a real-time hedge price.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" y="5577840"/>
            <a:ext cx="11521440" cy="1005840"/>
          </a:xfrm>
          <a:prstGeom prst="rect">
            <a:avLst/>
          </a:prstGeom>
          <a:solidFill>
            <a:srgbClr val="28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5641848"/>
            <a:ext cx="11155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FairBid Inc. is the RWA infrastructure layer: DFA for primary issuance, BDA for secondary trading, BPA for price discovery. Three mechanisms, one platform — where every illiquid asset finds its fair price.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01168"/>
            <a:ext cx="114300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PROOF OF INTELLIGENCE (PoI) — ON-CHAIN REPUTATION ECONOMY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78992"/>
            <a:ext cx="5303520" cy="1371600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078992"/>
            <a:ext cx="5303520" cy="64008"/>
          </a:xfrm>
          <a:prstGeom prst="rect">
            <a:avLst/>
          </a:prstGeom>
          <a:solidFill>
            <a:srgbClr val="2DC6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170432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DC67A"/>
                </a:solidFill>
                <a:latin typeface="Calibri"/>
              </a:rPr>
              <a:t>BPA IS FREE — NO REAL MONEY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1572768"/>
            <a:ext cx="50292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CADCFC"/>
                </a:solidFill>
                <a:latin typeface="Calibri"/>
              </a:rPr>
              <a:t>Play-money only. Zero financial regulation exposure.
The game: predict. The prize: your reputation on-chain.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97880" y="1078992"/>
            <a:ext cx="5943600" cy="1371600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897880" y="1078992"/>
            <a:ext cx="5943600" cy="64008"/>
          </a:xfrm>
          <a:prstGeom prst="rect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53328" y="1170432"/>
            <a:ext cx="56692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C518"/>
                </a:solidFill>
                <a:latin typeface="Calibri"/>
              </a:rPr>
              <a:t>MONETIZATION: NFT SALES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53328" y="1572768"/>
            <a:ext cx="566928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CADCFC"/>
                </a:solidFill>
                <a:latin typeface="Calibri"/>
              </a:rPr>
              <a:t>Every prediction is minted as a PoI NFT:
cryptographically verified, timestamped, unforgeable.
Platform revenue = NFT minting fees + secondary sales.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2606040"/>
            <a:ext cx="2788920" cy="3977639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20040" y="2606040"/>
            <a:ext cx="2788920" cy="64008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2724912"/>
            <a:ext cx="2514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4AC2F0"/>
                </a:solidFill>
                <a:latin typeface="Calibri"/>
              </a:rPr>
              <a:t>📋  Epistemic
Resumé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3547872"/>
            <a:ext cx="2514600" cy="2880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Immutable prediction log:
accuracy score, domain tags,
calibration rating.
Cannot be faked retroactively.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64408" y="2606040"/>
            <a:ext cx="2788920" cy="3977639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264408" y="2606040"/>
            <a:ext cx="2788920" cy="64008"/>
          </a:xfrm>
          <a:prstGeom prst="rect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401568" y="2724912"/>
            <a:ext cx="2514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C518"/>
                </a:solidFill>
                <a:latin typeface="Calibri"/>
              </a:rPr>
              <a:t>💼  Career
Credential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01568" y="3547872"/>
            <a:ext cx="2514600" cy="2880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PoI NFT = professional credential
for forecasters, analysts,
researchers. Sell it, license it,
or use it as your CV.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08776" y="2606040"/>
            <a:ext cx="2788920" cy="3977639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208776" y="2606040"/>
            <a:ext cx="2788920" cy="64008"/>
          </a:xfrm>
          <a:prstGeom prst="rect">
            <a:avLst/>
          </a:prstGeom>
          <a:solidFill>
            <a:srgbClr val="2DC6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345936" y="2724912"/>
            <a:ext cx="2514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DC67A"/>
                </a:solidFill>
                <a:latin typeface="Calibri"/>
              </a:rPr>
              <a:t>🏛️  Governance
Weight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45936" y="3547872"/>
            <a:ext cx="2514600" cy="2880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In PoI-weighted DAOs,
voting power ∝ track record —
not capital. Resolves
Futarchy's Achilles heel.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53144" y="2606040"/>
            <a:ext cx="2788920" cy="3977639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153144" y="2606040"/>
            <a:ext cx="2788920" cy="64008"/>
          </a:xfrm>
          <a:prstGeom prst="rect">
            <a:avLst/>
          </a:prstGeom>
          <a:solidFill>
            <a:srgbClr val="E06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290304" y="2724912"/>
            <a:ext cx="2514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060D0"/>
                </a:solidFill>
                <a:latin typeface="Calibri"/>
              </a:rPr>
              <a:t>🔁  On-Chain
Reputation Economy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290304" y="3547872"/>
            <a:ext cx="2514600" cy="2880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Verified forecasters unlock
copy-trading, premium APIs,
DAO access. Reputation is
the new capital.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01168"/>
            <a:ext cx="114300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GO-TO-MARKET: TWO-PHASE STRATEGY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78992"/>
            <a:ext cx="5486400" cy="5212080"/>
          </a:xfrm>
          <a:prstGeom prst="rect">
            <a:avLst/>
          </a:prstGeom>
          <a:solidFill>
            <a:srgbClr val="E8F0FF"/>
          </a:solidFill>
          <a:ln w="19050">
            <a:solidFill>
              <a:srgbClr val="1E27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170432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2761"/>
                </a:solidFill>
                <a:latin typeface="Calibri"/>
              </a:rPr>
              <a:t>PHASE 1 — GROWTH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16002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A5A8A"/>
                </a:solidFill>
                <a:latin typeface="Calibri"/>
              </a:rPr>
              <a:t>Free-to-play · Regulatory-safe · NFT-monetized</a:t>
            </a:r>
          </a:p>
        </p:txBody>
      </p:sp>
      <p:sp>
        <p:nvSpPr>
          <p:cNvPr id="9" name="Oval 8"/>
          <p:cNvSpPr/>
          <p:nvPr/>
        </p:nvSpPr>
        <p:spPr>
          <a:xfrm>
            <a:off x="475488" y="2103120"/>
            <a:ext cx="320040" cy="320040"/>
          </a:xfrm>
          <a:prstGeom prst="ellipse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" y="2093976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2057400"/>
            <a:ext cx="46634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Play-money BPA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2423160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5A8A"/>
                </a:solidFill>
                <a:latin typeface="Calibri"/>
              </a:rPr>
              <a:t>No real money. Pure prediction game. Zero regulatory friction.</a:t>
            </a:r>
          </a:p>
        </p:txBody>
      </p:sp>
      <p:sp>
        <p:nvSpPr>
          <p:cNvPr id="13" name="Oval 12"/>
          <p:cNvSpPr/>
          <p:nvPr/>
        </p:nvSpPr>
        <p:spPr>
          <a:xfrm>
            <a:off x="475488" y="3127248"/>
            <a:ext cx="320040" cy="320040"/>
          </a:xfrm>
          <a:prstGeom prst="ellipse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8" y="3118104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" y="3081528"/>
            <a:ext cx="46634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PoI NFT Minting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3447288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5A8A"/>
                </a:solidFill>
                <a:latin typeface="Calibri"/>
              </a:rPr>
              <a:t>Each prediction batch mints a dynamic NFT with verified accuracy stats.</a:t>
            </a:r>
          </a:p>
        </p:txBody>
      </p:sp>
      <p:sp>
        <p:nvSpPr>
          <p:cNvPr id="17" name="Oval 16"/>
          <p:cNvSpPr/>
          <p:nvPr/>
        </p:nvSpPr>
        <p:spPr>
          <a:xfrm>
            <a:off x="475488" y="4151376"/>
            <a:ext cx="320040" cy="320040"/>
          </a:xfrm>
          <a:prstGeom prst="ellipse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" y="4142232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" y="4105656"/>
            <a:ext cx="46634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NFT Marketplace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" y="4471416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5A8A"/>
                </a:solidFill>
                <a:latin typeface="Calibri"/>
              </a:rPr>
              <a:t>Secondary market for PoI NFTs. Platform earns % on every trade.</a:t>
            </a:r>
          </a:p>
        </p:txBody>
      </p:sp>
      <p:sp>
        <p:nvSpPr>
          <p:cNvPr id="21" name="Oval 20"/>
          <p:cNvSpPr/>
          <p:nvPr/>
        </p:nvSpPr>
        <p:spPr>
          <a:xfrm>
            <a:off x="475488" y="5175504"/>
            <a:ext cx="320040" cy="320040"/>
          </a:xfrm>
          <a:prstGeom prst="ellipse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5166360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" y="5129784"/>
            <a:ext cx="46634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Community Growth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0120" y="5495544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5A8A"/>
                </a:solidFill>
                <a:latin typeface="Calibri"/>
              </a:rPr>
              <a:t>Target: 50K forecasters in Year 1. Network effect builds moat.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34747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4AC2F0"/>
                </a:solidFill>
                <a:latin typeface="Calibri"/>
              </a:rPr>
              <a:t>→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537960" y="1078992"/>
            <a:ext cx="5303520" cy="521208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93408" y="1170432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5C518"/>
                </a:solidFill>
                <a:latin typeface="Calibri"/>
              </a:rPr>
              <a:t>PHASE 2 — MONETIZATION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93408" y="16002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ADCFC"/>
                </a:solidFill>
                <a:latin typeface="Calibri"/>
              </a:rPr>
              <a:t>Real-money DFA/BDA · Licensing · Data</a:t>
            </a:r>
          </a:p>
        </p:txBody>
      </p:sp>
      <p:sp>
        <p:nvSpPr>
          <p:cNvPr id="29" name="Oval 28"/>
          <p:cNvSpPr/>
          <p:nvPr/>
        </p:nvSpPr>
        <p:spPr>
          <a:xfrm>
            <a:off x="6693408" y="2103120"/>
            <a:ext cx="320040" cy="320040"/>
          </a:xfrm>
          <a:prstGeom prst="ellipse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93408" y="2093976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78040" y="2057400"/>
            <a:ext cx="448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Transaction Fees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78040" y="2423160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Activate real-money DFA + BDA once regulatory path is clear.</a:t>
            </a:r>
          </a:p>
        </p:txBody>
      </p:sp>
      <p:sp>
        <p:nvSpPr>
          <p:cNvPr id="33" name="Oval 32"/>
          <p:cNvSpPr/>
          <p:nvPr/>
        </p:nvSpPr>
        <p:spPr>
          <a:xfrm>
            <a:off x="6693408" y="3127248"/>
            <a:ext cx="320040" cy="320040"/>
          </a:xfrm>
          <a:prstGeom prst="ellipse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693408" y="3118104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B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178040" y="3081528"/>
            <a:ext cx="448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Platform Licensing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78040" y="3447288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White-label mechanism stack to exchanges &amp; fintech operators.</a:t>
            </a:r>
          </a:p>
        </p:txBody>
      </p:sp>
      <p:sp>
        <p:nvSpPr>
          <p:cNvPr id="37" name="Oval 36"/>
          <p:cNvSpPr/>
          <p:nvPr/>
        </p:nvSpPr>
        <p:spPr>
          <a:xfrm>
            <a:off x="6693408" y="4151376"/>
            <a:ext cx="320040" cy="320040"/>
          </a:xfrm>
          <a:prstGeom prst="ellipse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693408" y="4142232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78040" y="4105656"/>
            <a:ext cx="448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PoI Premium Tiers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78040" y="4471416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High-reputation forecasters unlock paid copy-trading &amp; API access.</a:t>
            </a:r>
          </a:p>
        </p:txBody>
      </p:sp>
      <p:sp>
        <p:nvSpPr>
          <p:cNvPr id="41" name="Oval 40"/>
          <p:cNvSpPr/>
          <p:nvPr/>
        </p:nvSpPr>
        <p:spPr>
          <a:xfrm>
            <a:off x="6693408" y="5175504"/>
            <a:ext cx="320040" cy="320040"/>
          </a:xfrm>
          <a:prstGeom prst="ellipse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693408" y="5166360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761"/>
                </a:solidFill>
                <a:latin typeface="Calibri"/>
              </a:rPr>
              <a:t>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178040" y="5129784"/>
            <a:ext cx="448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RWA Data Feeds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178040" y="5495544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Sell aggregated prediction data as RWA price discovery feeds.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0040" y="6446520"/>
            <a:ext cx="11521440" cy="347472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502920" y="6473952"/>
            <a:ext cx="111556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CADCFC"/>
                </a:solidFill>
                <a:latin typeface="Calibri"/>
              </a:rPr>
              <a:t>Phase 1 builds the on-chain reputation economy. Phase 2 monetizes it. The PoI track record is the moat that makes switching impossible.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64592" y="3771900"/>
            <a:ext cx="12024360" cy="308610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73152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 i="0">
                <a:solidFill>
                  <a:srgbClr val="FFFFFF"/>
                </a:solidFill>
                <a:latin typeface="Calibri"/>
              </a:rPr>
              <a:t>FairBid Inc.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10515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ADCFC"/>
                </a:solidFill>
                <a:latin typeface="Calibri"/>
              </a:rPr>
              <a:t>Mechanism-guaranteed markets. RWA price discovery. On-chain reputation economy.
Three ideas whose time has arrived — and one platform to connect them all.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00400"/>
            <a:ext cx="10515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0B8E8"/>
                </a:solidFill>
                <a:latin typeface="Calibri"/>
              </a:rPr>
              <a:t>BPA · DFA · BDA  ×  RWA  ×  Proof of Intelligence
The RWA infrastructure layer that tokenized asset markets have been waiting for.
fairbidlab.com  ·  getdfa.com  ·  getbpa.com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6634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5C518"/>
                </a:solidFill>
                <a:latin typeface="Calibri"/>
              </a:rPr>
              <a:t>Let's build the future of market design together.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26480"/>
            <a:ext cx="11430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070A0"/>
                </a:solidFill>
                <a:latin typeface="Calibri"/>
              </a:rPr>
              <a:t>contact@fairbidlab.com  ·  fairbidlab.com  ·  Deck version 1.0 —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THE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A1A2E"/>
                </a:solidFill>
                <a:latin typeface="Calibri"/>
              </a:rPr>
              <a:t>❌  Prediction markets use CLOB (Continuous Limit Order Book)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536192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4A5A8A"/>
                </a:solidFill>
                <a:latin typeface="Calibri"/>
              </a:rPr>
              <a:t>CLOB requires continuous liquidity — impossible for rare or illiquid events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029968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A1A2E"/>
                </a:solidFill>
                <a:latin typeface="Calibri"/>
              </a:rPr>
              <a:t>❌  Existing auctions lack incentive compatibility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4A5A8A"/>
                </a:solidFill>
                <a:latin typeface="Calibri"/>
              </a:rPr>
              <a:t>Polymarket, Kalshi: no mechanism guarantee that truth-telling is optimal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871216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A1A2E"/>
                </a:solidFill>
                <a:latin typeface="Calibri"/>
              </a:rPr>
              <a:t>❌  Primary and secondary markets operate in isolation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218688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4A5A8A"/>
                </a:solidFill>
                <a:latin typeface="Calibri"/>
              </a:rPr>
              <a:t>No unified platform bridges price discovery → secondary trading → settlement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71246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A1A2E"/>
                </a:solidFill>
                <a:latin typeface="Calibri"/>
              </a:rPr>
              <a:t>❌  No cryptographic accountability for forecasters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059936"/>
            <a:ext cx="10515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4A5A8A"/>
                </a:solidFill>
                <a:latin typeface="Calibri"/>
              </a:rPr>
              <a:t>Futarchy fails: who decides which predictors govern? No verifiable track record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THREE INTERLOCKING RWA MECHANISMS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143000"/>
            <a:ext cx="3657600" cy="5212080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143000"/>
            <a:ext cx="3657600" cy="73152"/>
          </a:xfrm>
          <a:prstGeom prst="rect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4632" y="1325880"/>
            <a:ext cx="32918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5C518"/>
                </a:solidFill>
                <a:latin typeface="Calibri"/>
              </a:rPr>
              <a:t>DFA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" y="20574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ADCFC"/>
                </a:solidFill>
                <a:latin typeface="Calibri"/>
              </a:rPr>
              <a:t>Direct Fractional Auction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" y="265176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Emergent Coalition Auction.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" y="324612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Group forms organically through bidding.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" y="384048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No pre-coordination — market-discovered.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" y="443484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Primary market for RWA token issuance.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33672" y="1143000"/>
            <a:ext cx="3657600" cy="5212080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233672" y="1143000"/>
            <a:ext cx="3657600" cy="73152"/>
          </a:xfrm>
          <a:prstGeom prst="rect">
            <a:avLst/>
          </a:prstGeom>
          <a:solidFill>
            <a:srgbClr val="2DC6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98264" y="1325880"/>
            <a:ext cx="32918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2DC67A"/>
                </a:solidFill>
                <a:latin typeface="Calibri"/>
              </a:rPr>
              <a:t>BDA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98264" y="20574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ADCFC"/>
                </a:solidFill>
                <a:latin typeface="Calibri"/>
              </a:rPr>
              <a:t>Batch Double Auction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98264" y="265176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Secondary market for DFA winners.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98264" y="324612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Double Truthfulness: buyers AND sellers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98264" y="384048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reveal true values simultaneously.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98264" y="443484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Provably collusion-resistant.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147304" y="1143000"/>
            <a:ext cx="3657600" cy="5212080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147304" y="1143000"/>
            <a:ext cx="3657600" cy="73152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311896" y="1325880"/>
            <a:ext cx="32918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4AC2F0"/>
                </a:solidFill>
                <a:latin typeface="Calibri"/>
              </a:rPr>
              <a:t>BPA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11896" y="20574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ADCFC"/>
                </a:solidFill>
                <a:latin typeface="Calibri"/>
              </a:rPr>
              <a:t>Batch Prediction Auction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11896" y="265176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Price discovery + PoI NFT reputation.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11896" y="324612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Batch-Baron-Lange bisection solver.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11896" y="384048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Play-money, free, regulatory-safe.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11896" y="443484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F0"/>
                </a:solidFill>
                <a:latin typeface="Calibri"/>
              </a:rPr>
              <a:t>▸  Forecasters earn on-chain track record.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HOW IT WORKS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188720"/>
            <a:ext cx="777240" cy="777240"/>
          </a:xfrm>
          <a:prstGeom prst="ellipse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188720"/>
            <a:ext cx="777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59" y="21031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1A2E"/>
                </a:solidFill>
                <a:latin typeface="Calibri"/>
              </a:rPr>
              <a:t>Event Created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59" y="283464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4A5A8A"/>
                </a:solidFill>
                <a:latin typeface="Calibri"/>
              </a:rPr>
              <a:t>Organizer defines event
with N possible outcomes
and settlement rules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8880" y="1463040"/>
            <a:ext cx="201168" cy="32004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3200400" y="1188720"/>
            <a:ext cx="777240" cy="777240"/>
          </a:xfrm>
          <a:prstGeom prst="ellipse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0" y="1188720"/>
            <a:ext cx="777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97479" y="21031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1A2E"/>
                </a:solidFill>
                <a:latin typeface="Calibri"/>
              </a:rPr>
              <a:t>DFA Primary
Market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97479" y="283464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4A5A8A"/>
                </a:solidFill>
                <a:latin typeface="Calibri"/>
              </a:rPr>
              <a:t>Participants bid for
contracts at true valuations.
Batch clearing sets prices.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00600" y="1463040"/>
            <a:ext cx="201168" cy="32004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532119" y="1188720"/>
            <a:ext cx="777240" cy="777240"/>
          </a:xfrm>
          <a:prstGeom prst="ellipse">
            <a:avLst/>
          </a:prstGeom>
          <a:solidFill>
            <a:srgbClr val="2DC6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532119" y="1188720"/>
            <a:ext cx="777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199" y="21031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1A2E"/>
                </a:solidFill>
                <a:latin typeface="Calibri"/>
              </a:rPr>
              <a:t>BPA Prediction
Market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199" y="283464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4A5A8A"/>
                </a:solidFill>
                <a:latin typeface="Calibri"/>
              </a:rPr>
              <a:t>Parimutuel pool opens.
Bisection algorithm finds
equilibrium prices.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132319" y="1463040"/>
            <a:ext cx="201168" cy="32004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7863840" y="1188720"/>
            <a:ext cx="777240" cy="777240"/>
          </a:xfrm>
          <a:prstGeom prst="ellipse">
            <a:avLst/>
          </a:prstGeom>
          <a:solidFill>
            <a:srgbClr val="E06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863840" y="1188720"/>
            <a:ext cx="777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60919" y="21031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1A2E"/>
                </a:solidFill>
                <a:latin typeface="Calibri"/>
              </a:rPr>
              <a:t>BDA Secondary
Market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60919" y="283464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4A5A8A"/>
                </a:solidFill>
                <a:latin typeface="Calibri"/>
              </a:rPr>
              <a:t>Holders trade contracts.
Double truthfulness ensures
efficient price discovery.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64040" y="1463040"/>
            <a:ext cx="201168" cy="32004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10195559" y="1188720"/>
            <a:ext cx="777240" cy="777240"/>
          </a:xfrm>
          <a:prstGeom prst="ellipse">
            <a:avLst/>
          </a:prstGeom>
          <a:solidFill>
            <a:srgbClr val="FF7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195559" y="1188720"/>
            <a:ext cx="777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92640" y="210312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1A2E"/>
                </a:solidFill>
                <a:latin typeface="Calibri"/>
              </a:rPr>
              <a:t>Settlement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2640" y="283464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4A5A8A"/>
                </a:solidFill>
                <a:latin typeface="Calibri"/>
              </a:rPr>
              <a:t>Outcome resolved.
Auto-clearing distributes
payoffs to winners.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0040" y="4160520"/>
            <a:ext cx="11521440" cy="141732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251960"/>
            <a:ext cx="1115568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⚙️  Core Innovation: BPA reduces the Baron-Lange fixed-point problem to a single bisectable equation.
    BDA achieves 'Double Truthfulness' — both buyers and sellers have dominant strategies to reveal true values.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MARKET OPPORTUNITY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234440"/>
            <a:ext cx="914400" cy="41148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40096" y="1261872"/>
            <a:ext cx="822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E2761"/>
                </a:solidFill>
                <a:latin typeface="Calibri"/>
              </a:rPr>
              <a:t>TAM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5079" y="118872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4AC2F0"/>
                </a:solidFill>
                <a:latin typeface="Calibri"/>
              </a:rPr>
              <a:t>$180B+</a:t>
            </a:r>
          </a:p>
        </p:txBody>
      </p:sp>
      <p:sp>
        <p:nvSpPr>
          <p:cNvPr id="9" name="Rectangle 8"/>
          <p:cNvSpPr/>
          <p:nvPr/>
        </p:nvSpPr>
        <p:spPr>
          <a:xfrm>
            <a:off x="5303520" y="1737360"/>
            <a:ext cx="6400800" cy="384048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303520" y="1737360"/>
            <a:ext cx="8229600" cy="384048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349240" y="2194560"/>
            <a:ext cx="6309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Global prediction market + derivatives + event contracts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03520" y="3017520"/>
            <a:ext cx="914400" cy="411480"/>
          </a:xfrm>
          <a:prstGeom prst="rect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340096" y="3044951"/>
            <a:ext cx="822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E2761"/>
                </a:solidFill>
                <a:latin typeface="Calibri"/>
              </a:rPr>
              <a:t>SAM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79" y="297180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5C518"/>
                </a:solidFill>
                <a:latin typeface="Calibri"/>
              </a:rPr>
              <a:t>$28B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03520" y="3520439"/>
            <a:ext cx="6400800" cy="384048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303520" y="3520439"/>
            <a:ext cx="5486400" cy="384048"/>
          </a:xfrm>
          <a:prstGeom prst="rect">
            <a:avLst/>
          </a:prstGeom>
          <a:solidFill>
            <a:srgbClr val="866C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49240" y="3977639"/>
            <a:ext cx="6309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Regulated prediction markets + institutional auction platforms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03520" y="4800600"/>
            <a:ext cx="914400" cy="411480"/>
          </a:xfrm>
          <a:prstGeom prst="rect">
            <a:avLst/>
          </a:prstGeom>
          <a:solidFill>
            <a:srgbClr val="2DC6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340096" y="4828032"/>
            <a:ext cx="822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E2761"/>
                </a:solidFill>
                <a:latin typeface="Calibri"/>
              </a:rPr>
              <a:t>SOM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55079" y="475488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2DC67A"/>
                </a:solidFill>
                <a:latin typeface="Calibri"/>
              </a:rPr>
              <a:t>$2.4B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03520" y="5303520"/>
            <a:ext cx="6400800" cy="384048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303520" y="5303520"/>
            <a:ext cx="3200400" cy="384048"/>
          </a:xfrm>
          <a:prstGeom prst="rect">
            <a:avLst/>
          </a:prstGeom>
          <a:solidFill>
            <a:srgbClr val="186C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349240" y="5760720"/>
            <a:ext cx="6309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Early-adopter professional &amp; fintech segment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" y="1188720"/>
            <a:ext cx="45720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4AC2F0"/>
                </a:solidFill>
                <a:latin typeface="Calibri"/>
              </a:rPr>
              <a:t>$12B+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5760" y="182880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Volume on Polymarket/Kalshi in 2024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0" y="2514600"/>
            <a:ext cx="45720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4AC2F0"/>
                </a:solidFill>
                <a:latin typeface="Calibri"/>
              </a:rPr>
              <a:t>40%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315468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Annual growth in prediction market volume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" y="3840480"/>
            <a:ext cx="45720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5C518"/>
                </a:solidFill>
                <a:latin typeface="Calibri"/>
              </a:rPr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" y="448056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Platforms offering mechanism-guaranteed truthfulness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65760" y="5166359"/>
            <a:ext cx="45720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5C518"/>
                </a:solidFill>
                <a:latin typeface="Calibri"/>
              </a:rPr>
              <a:t>$0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60" y="580644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Institutional-grade batch auction infrastructure available today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COMPETITIVE LANDSCAPE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097280"/>
            <a:ext cx="2926080" cy="50292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115568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Feature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1097280"/>
            <a:ext cx="1920240" cy="50292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46120" y="111556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Polymarket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0640" y="1097280"/>
            <a:ext cx="1920240" cy="50292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166359" y="111556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Kalshi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40880" y="1097280"/>
            <a:ext cx="1920240" cy="50292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086600" y="111556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Augur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61120" y="1097280"/>
            <a:ext cx="2286000" cy="50292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006840" y="1115568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FairBid Inc.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1600200"/>
            <a:ext cx="292608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20040" y="1627632"/>
            <a:ext cx="28346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Mechanism guarantee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0" y="1600200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1627632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20640" y="1600200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66359" y="1627632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40880" y="1600200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086600" y="1627632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961120" y="1600200"/>
            <a:ext cx="2286000" cy="594360"/>
          </a:xfrm>
          <a:prstGeom prst="rect">
            <a:avLst/>
          </a:prstGeom>
          <a:solidFill>
            <a:srgbClr val="E8F0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006840" y="162763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" y="2212848"/>
            <a:ext cx="292608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20040" y="2240280"/>
            <a:ext cx="28346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Batch clearing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0" y="2212848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46120" y="2240280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120640" y="2212848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166359" y="2240280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Partial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40880" y="2212848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086600" y="2240280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961120" y="2212848"/>
            <a:ext cx="2286000" cy="594360"/>
          </a:xfrm>
          <a:prstGeom prst="rect">
            <a:avLst/>
          </a:prstGeom>
          <a:solidFill>
            <a:srgbClr val="E8F0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006840" y="2240280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74320" y="2825496"/>
            <a:ext cx="292608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" y="2852928"/>
            <a:ext cx="28346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Parimutuel BPA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200400" y="2825496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46120" y="2852928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120640" y="2825496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166359" y="2852928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040880" y="2825496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086600" y="2852928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961120" y="2825496"/>
            <a:ext cx="2286000" cy="594360"/>
          </a:xfrm>
          <a:prstGeom prst="rect">
            <a:avLst/>
          </a:prstGeom>
          <a:solidFill>
            <a:srgbClr val="E8F0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006840" y="2852928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74320" y="3438144"/>
            <a:ext cx="292608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20040" y="3465576"/>
            <a:ext cx="28346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Double truthfulness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200400" y="3438144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246120" y="3465576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120640" y="3438144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166359" y="3465576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040880" y="3438144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086600" y="3465576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961120" y="3438144"/>
            <a:ext cx="2286000" cy="594360"/>
          </a:xfrm>
          <a:prstGeom prst="rect">
            <a:avLst/>
          </a:prstGeom>
          <a:solidFill>
            <a:srgbClr val="E8F0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9006840" y="3465576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74320" y="4050791"/>
            <a:ext cx="292608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320040" y="4078224"/>
            <a:ext cx="28346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Primary+Secondary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200400" y="4050791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3246120" y="4078224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120640" y="4050791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166359" y="4078224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040880" y="4050791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086600" y="4078224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961120" y="4050791"/>
            <a:ext cx="2286000" cy="594360"/>
          </a:xfrm>
          <a:prstGeom prst="rect">
            <a:avLst/>
          </a:prstGeom>
          <a:solidFill>
            <a:srgbClr val="E8F0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9006840" y="4078224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74320" y="4663440"/>
            <a:ext cx="292608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320040" y="4690872"/>
            <a:ext cx="28346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N-outcome support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200400" y="4663440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246120" y="4690872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Limited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120640" y="4663440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166359" y="4690872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Limited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040880" y="4663440"/>
            <a:ext cx="192024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7086600" y="4690872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961120" y="4663440"/>
            <a:ext cx="2286000" cy="594360"/>
          </a:xfrm>
          <a:prstGeom prst="rect">
            <a:avLst/>
          </a:prstGeom>
          <a:solidFill>
            <a:srgbClr val="E8F0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006840" y="4690872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4320" y="5276088"/>
            <a:ext cx="292608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320040" y="5303520"/>
            <a:ext cx="28346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A1A2E"/>
                </a:solidFill>
                <a:latin typeface="Calibri"/>
              </a:rPr>
              <a:t>Blockchain-ready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200400" y="5276088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3246120" y="5303520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120640" y="5276088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166359" y="5303520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CC2222"/>
                </a:solidFill>
                <a:latin typeface="Calibri"/>
              </a:rPr>
              <a:t>✗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040880" y="5276088"/>
            <a:ext cx="1920240" cy="594360"/>
          </a:xfrm>
          <a:prstGeom prst="rect">
            <a:avLst/>
          </a:prstGeom>
          <a:solidFill>
            <a:srgbClr val="EEF2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7086600" y="5303520"/>
            <a:ext cx="1828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  <p:sp>
        <p:nvSpPr>
          <p:cNvPr id="84" name="Rectangle 83"/>
          <p:cNvSpPr/>
          <p:nvPr/>
        </p:nvSpPr>
        <p:spPr>
          <a:xfrm>
            <a:off x="8961120" y="5276088"/>
            <a:ext cx="2286000" cy="594360"/>
          </a:xfrm>
          <a:prstGeom prst="rect">
            <a:avLst/>
          </a:prstGeom>
          <a:solidFill>
            <a:srgbClr val="E8F0FF"/>
          </a:solidFill>
          <a:ln w="6350">
            <a:solidFill>
              <a:srgbClr val="CCD5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9006840" y="5303520"/>
            <a:ext cx="21945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2DC67A"/>
                </a:solidFill>
                <a:latin typeface="Calibri"/>
              </a:rPr>
              <a:t>✓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BUSINESS MODEL &amp; MONETIZATION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97280"/>
            <a:ext cx="3566160" cy="2926080"/>
          </a:xfrm>
          <a:prstGeom prst="rect">
            <a:avLst/>
          </a:prstGeom>
          <a:solidFill>
            <a:srgbClr val="1A2150"/>
          </a:solidFill>
          <a:ln w="25400">
            <a:solidFill>
              <a:srgbClr val="4AC2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34439"/>
            <a:ext cx="731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FFFFFF"/>
                </a:solidFill>
                <a:latin typeface="Calibri"/>
              </a:rPr>
              <a:t>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4AC2F0"/>
                </a:solidFill>
                <a:latin typeface="Calibri"/>
              </a:rPr>
              <a:t>Transaction Fees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514600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0.5–2% on BPA pools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990088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0.3–1% on BDA volume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465576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DFA issuance fee per event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80" y="1097280"/>
            <a:ext cx="3566160" cy="2926080"/>
          </a:xfrm>
          <a:prstGeom prst="rect">
            <a:avLst/>
          </a:prstGeom>
          <a:solidFill>
            <a:srgbClr val="1A2150"/>
          </a:solidFill>
          <a:ln w="25400">
            <a:solidFill>
              <a:srgbClr val="F5C5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34840" y="1234439"/>
            <a:ext cx="731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FFFFFF"/>
                </a:solidFill>
                <a:latin typeface="Calibri"/>
              </a:rPr>
              <a:t>🏛️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4840" y="196596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5C518"/>
                </a:solidFill>
                <a:latin typeface="Calibri"/>
              </a:rPr>
              <a:t>Platform Licensing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4840" y="2514600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White-label for exchanges,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2990088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fintech firms, prediction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3465576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market operators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75320" y="1097280"/>
            <a:ext cx="3566160" cy="2926080"/>
          </a:xfrm>
          <a:prstGeom prst="rect">
            <a:avLst/>
          </a:prstGeom>
          <a:solidFill>
            <a:srgbClr val="1A2150"/>
          </a:solidFill>
          <a:ln w="25400">
            <a:solidFill>
              <a:srgbClr val="2DC6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12480" y="1234439"/>
            <a:ext cx="731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FFFFFF"/>
                </a:solidFill>
                <a:latin typeface="Calibri"/>
              </a:rPr>
              <a:t>📊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80" y="196596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2DC67A"/>
                </a:solidFill>
                <a:latin typeface="Calibri"/>
              </a:rPr>
              <a:t>Data &amp; Analytics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2514600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Historical clearing data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12480" y="2990088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Premium API access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3465576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▸ Institutional reports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0040" y="4160520"/>
            <a:ext cx="11521440" cy="228600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4251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4AC2F0"/>
                </a:solidFill>
                <a:latin typeface="Calibri"/>
              </a:rPr>
              <a:t>UNIT ECONOMICS  (Year 3 Target)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475488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5C518"/>
                </a:solidFill>
                <a:latin typeface="Calibri"/>
              </a:rPr>
              <a:t>$500M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534924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Annual Platform Volume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37560" y="475488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5C518"/>
                </a:solidFill>
                <a:latin typeface="Calibri"/>
              </a:rPr>
              <a:t>~1.2%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37560" y="534924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Blended Take Rate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72200" y="475488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5C518"/>
                </a:solidFill>
                <a:latin typeface="Calibri"/>
              </a:rPr>
              <a:t>$6M+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72200" y="534924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Annual Net Revenue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06840" y="4754880"/>
            <a:ext cx="25603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5C518"/>
                </a:solidFill>
                <a:latin typeface="Calibri"/>
              </a:rPr>
              <a:t>72%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06840" y="534924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Gross Margin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FINANCIAL PROJECTIONS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097280"/>
            <a:ext cx="2560320" cy="50292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115568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/>
            </a:r>
          </a:p>
        </p:txBody>
      </p:sp>
      <p:sp>
        <p:nvSpPr>
          <p:cNvPr id="8" name="Rectangle 7"/>
          <p:cNvSpPr/>
          <p:nvPr/>
        </p:nvSpPr>
        <p:spPr>
          <a:xfrm>
            <a:off x="2880360" y="1097280"/>
            <a:ext cx="1737360" cy="502920"/>
          </a:xfrm>
          <a:prstGeom prst="rect">
            <a:avLst/>
          </a:prstGeom>
          <a:solidFill>
            <a:srgbClr val="2D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926079" y="1115568"/>
            <a:ext cx="164591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Year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63440" y="1097280"/>
            <a:ext cx="1737360" cy="502920"/>
          </a:xfrm>
          <a:prstGeom prst="rect">
            <a:avLst/>
          </a:prstGeom>
          <a:solidFill>
            <a:srgbClr val="2D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09159" y="1115568"/>
            <a:ext cx="164591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Year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46520" y="1097280"/>
            <a:ext cx="1737360" cy="502920"/>
          </a:xfrm>
          <a:prstGeom prst="rect">
            <a:avLst/>
          </a:prstGeom>
          <a:solidFill>
            <a:srgbClr val="2D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1115568"/>
            <a:ext cx="164591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Year 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83879" y="1097280"/>
            <a:ext cx="1737360" cy="502920"/>
          </a:xfrm>
          <a:prstGeom prst="rect">
            <a:avLst/>
          </a:prstGeom>
          <a:solidFill>
            <a:srgbClr val="2D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0" y="1115568"/>
            <a:ext cx="164591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Year 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966960" y="1097280"/>
            <a:ext cx="1737360" cy="50292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12680" y="1115568"/>
            <a:ext cx="164591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Year 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1600200"/>
            <a:ext cx="2560320" cy="713232"/>
          </a:xfrm>
          <a:prstGeom prst="rect">
            <a:avLst/>
          </a:prstGeom>
          <a:solidFill>
            <a:srgbClr val="D8E4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0040" y="1618488"/>
            <a:ext cx="246887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Platform Volume ($M)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80360" y="160020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926079" y="161848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—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63440" y="160020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09159" y="161848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$18M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46520" y="160020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92240" y="161848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$80M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183879" y="160020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229600" y="161848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$220M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966960" y="160020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012680" y="161848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$500M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74320" y="2331720"/>
            <a:ext cx="2560320" cy="713232"/>
          </a:xfrm>
          <a:prstGeom prst="rect">
            <a:avLst/>
          </a:prstGeom>
          <a:solidFill>
            <a:srgbClr val="D8E4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" y="2350008"/>
            <a:ext cx="246887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Revenue ($K)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880360" y="233172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926079" y="235000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—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63440" y="233172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09159" y="235000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$180K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46520" y="233172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92240" y="235000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$850K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183879" y="233172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229600" y="235000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$2.8M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966960" y="233172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0012680" y="235000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$6.2M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" y="3063240"/>
            <a:ext cx="2560320" cy="713232"/>
          </a:xfrm>
          <a:prstGeom prst="rect">
            <a:avLst/>
          </a:prstGeom>
          <a:solidFill>
            <a:srgbClr val="D8E4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320040" y="3081528"/>
            <a:ext cx="246887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Gross Margin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880360" y="306324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2926079" y="308152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—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663440" y="306324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4709159" y="308152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55%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46520" y="306324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92240" y="308152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64%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183879" y="306324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229600" y="308152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70%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966960" y="306324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012680" y="308152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72%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74320" y="3794760"/>
            <a:ext cx="2560320" cy="713232"/>
          </a:xfrm>
          <a:prstGeom prst="rect">
            <a:avLst/>
          </a:prstGeom>
          <a:solidFill>
            <a:srgbClr val="D8E4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320040" y="3813048"/>
            <a:ext cx="246887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EBITDA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880360" y="379476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2926079" y="381304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—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663440" y="379476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709159" y="381304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2222"/>
                </a:solidFill>
                <a:latin typeface="Calibri"/>
              </a:rPr>
              <a:t>-$1.2M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446520" y="379476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6492240" y="381304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2222"/>
                </a:solidFill>
                <a:latin typeface="Calibri"/>
              </a:rPr>
              <a:t>-$0.4M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183879" y="379476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229600" y="381304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DC67A"/>
                </a:solidFill>
                <a:latin typeface="Calibri"/>
              </a:rPr>
              <a:t>+$0.6M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966960" y="3794760"/>
            <a:ext cx="1737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012680" y="381304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DC67A"/>
                </a:solidFill>
                <a:latin typeface="Calibri"/>
              </a:rPr>
              <a:t>+$2.8M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74320" y="4526280"/>
            <a:ext cx="2560320" cy="713232"/>
          </a:xfrm>
          <a:prstGeom prst="rect">
            <a:avLst/>
          </a:prstGeom>
          <a:solidFill>
            <a:srgbClr val="D8E4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320040" y="4544568"/>
            <a:ext cx="246887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Cumulative Users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880360" y="452628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2926079" y="454456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—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663440" y="452628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4709159" y="454456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500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446520" y="452628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6492240" y="454456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3,500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183879" y="452628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8229600" y="454456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12,000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9966960" y="4526280"/>
            <a:ext cx="1737360" cy="713232"/>
          </a:xfrm>
          <a:prstGeom prst="rect">
            <a:avLst/>
          </a:prstGeom>
          <a:solidFill>
            <a:srgbClr val="EEF2FF"/>
          </a:solidFill>
          <a:ln w="6350">
            <a:solidFill>
              <a:srgbClr val="BB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10012680" y="4544568"/>
            <a:ext cx="164591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1A1A2E"/>
                </a:solidFill>
                <a:latin typeface="Calibri"/>
              </a:rPr>
              <a:t>35,000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20040" y="5349240"/>
            <a:ext cx="11521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4A5A8A"/>
                </a:solidFill>
                <a:latin typeface="Calibri"/>
              </a:rPr>
              <a:t>* Projections based on comparable platform growth (Kalshi, Manifold). Conservative scenario shown. Break-even targeted in Year 3.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THE ASK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97280"/>
            <a:ext cx="5029200" cy="2286000"/>
          </a:xfrm>
          <a:prstGeom prst="rect">
            <a:avLst/>
          </a:prstGeom>
          <a:solidFill>
            <a:srgbClr val="1A2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2344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ADCFC"/>
                </a:solidFill>
                <a:latin typeface="Calibri"/>
              </a:rPr>
              <a:t>Raising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645920"/>
            <a:ext cx="45720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0" b="1" i="0">
                <a:solidFill>
                  <a:srgbClr val="F5C518"/>
                </a:solidFill>
                <a:latin typeface="Calibri"/>
              </a:rPr>
              <a:t>$2.5M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260604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Seed Round  ·  SAFE / Equity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0" y="1097280"/>
            <a:ext cx="6217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4AC2F0"/>
                </a:solidFill>
                <a:latin typeface="Calibri"/>
              </a:rPr>
              <a:t>USE OF FUNDS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0" y="1572768"/>
            <a:ext cx="6217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45%  $1.1M  —  Engineering &amp; Platform Dev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69280" y="1865376"/>
            <a:ext cx="2263140" cy="146304"/>
          </a:xfrm>
          <a:prstGeom prst="rect">
            <a:avLst/>
          </a:prstGeom>
          <a:solidFill>
            <a:srgbClr val="4AC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0" y="2121408"/>
            <a:ext cx="6217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25%  $0.6M  —  Regulatory &amp; Legal (US + EU)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69280" y="2414015"/>
            <a:ext cx="1257300" cy="146304"/>
          </a:xfrm>
          <a:prstGeom prst="rect">
            <a:avLst/>
          </a:prstGeom>
          <a:solidFill>
            <a:srgbClr val="F5C5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69280" y="2670048"/>
            <a:ext cx="6217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20%  $0.5M  —  Sales, Marketing &amp; Partnerships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9280" y="2962656"/>
            <a:ext cx="1005840" cy="146304"/>
          </a:xfrm>
          <a:prstGeom prst="rect">
            <a:avLst/>
          </a:prstGeom>
          <a:solidFill>
            <a:srgbClr val="2DC6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0" y="3218687"/>
            <a:ext cx="6217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10%  $0.25M  —  Operations &amp; Infrastructure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69280" y="3511295"/>
            <a:ext cx="502920" cy="146304"/>
          </a:xfrm>
          <a:prstGeom prst="rect">
            <a:avLst/>
          </a:prstGeom>
          <a:solidFill>
            <a:srgbClr val="E06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20040" y="3566160"/>
            <a:ext cx="11521440" cy="2651760"/>
          </a:xfrm>
          <a:prstGeom prst="rect">
            <a:avLst/>
          </a:prstGeom>
          <a:solidFill>
            <a:srgbClr val="121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2920" y="36576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4AC2F0"/>
                </a:solidFill>
                <a:latin typeface="Calibri"/>
              </a:rPr>
              <a:t>18-MONTH MILESTONES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416052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Q1–Q2 2025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4526280"/>
            <a:ext cx="2651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BPA &amp; DFA beta launch; 50 institutional pilot users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37560" y="416052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Q3 2025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37560" y="4526280"/>
            <a:ext cx="2651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BDA secondary market live; first revenue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72200" y="416052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Q4 2025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72200" y="4526280"/>
            <a:ext cx="2651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Blockchain settlement layer; regulatory sandbox approval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006840" y="416052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5C518"/>
                </a:solidFill>
                <a:latin typeface="Calibri"/>
              </a:rPr>
              <a:t>Q1–Q2 2026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06840" y="4526280"/>
            <a:ext cx="2651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Series A readiness; 5 platform licensing deals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